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" d="100"/>
          <a:sy n="11" d="100"/>
        </p:scale>
        <p:origin x="22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18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C884-23AE-4414-A849-3EDBFB92349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5FA58-7979-4E60-BF21-5998AE42A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77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6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1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8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8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8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8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4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2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0EF3-ED0E-4DD6-8F73-99E0C8ECC7C6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image" Target="../media/image6.jpg"/><Relationship Id="rId19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3C005-D5BF-49E4-908D-6F22AFD7A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347" y="3081132"/>
            <a:ext cx="29624853" cy="3098800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6600" b="1" dirty="0">
                <a:latin typeface="+mj-ea"/>
              </a:rPr>
              <a:t>NFU</a:t>
            </a:r>
            <a:r>
              <a:rPr lang="en-US" altLang="ko-KR" sz="3600" b="1" dirty="0">
                <a:latin typeface="+mj-ea"/>
              </a:rPr>
              <a:t>2.0</a:t>
            </a:r>
            <a:r>
              <a:rPr lang="en-US" altLang="ko-KR" sz="6600" b="1" dirty="0">
                <a:latin typeface="+mj-ea"/>
              </a:rPr>
              <a:t> (Nurse For U)</a:t>
            </a:r>
            <a:br>
              <a:rPr lang="en-US" altLang="ko-KR" sz="6600" b="1" dirty="0">
                <a:latin typeface="+mj-ea"/>
              </a:rPr>
            </a:br>
            <a:r>
              <a:rPr lang="ko-KR" altLang="en-US" sz="6600" b="1" dirty="0">
                <a:latin typeface="+mj-ea"/>
              </a:rPr>
              <a:t>전자의무기록 기반 간호사 업무 보조 애플리케이션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25BEC-1FCB-4D07-BC07-56A0DF7A827B}"/>
              </a:ext>
            </a:extLst>
          </p:cNvPr>
          <p:cNvSpPr txBox="1"/>
          <p:nvPr/>
        </p:nvSpPr>
        <p:spPr>
          <a:xfrm>
            <a:off x="3639613" y="6727265"/>
            <a:ext cx="322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의료</a:t>
            </a:r>
            <a:r>
              <a:rPr lang="en-US" altLang="ko-KR" sz="4000" b="1" dirty="0"/>
              <a:t>IT</a:t>
            </a:r>
            <a:r>
              <a:rPr lang="ko-KR" altLang="en-US" sz="4000" b="1" dirty="0"/>
              <a:t>공학과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417A3-AE48-4BAF-8615-0B989405970A}"/>
              </a:ext>
            </a:extLst>
          </p:cNvPr>
          <p:cNvSpPr txBox="1"/>
          <p:nvPr/>
        </p:nvSpPr>
        <p:spPr>
          <a:xfrm>
            <a:off x="11422710" y="6727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송기원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0806-A735-48FF-B251-3FA4B98D363C}"/>
              </a:ext>
            </a:extLst>
          </p:cNvPr>
          <p:cNvSpPr txBox="1"/>
          <p:nvPr/>
        </p:nvSpPr>
        <p:spPr>
          <a:xfrm>
            <a:off x="17377007" y="6727265"/>
            <a:ext cx="1280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권익현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김미래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김현지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이정훈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이준용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73A15F4-13D0-449B-B18B-BC2BC1AF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347" y="8039270"/>
            <a:ext cx="28800000" cy="85484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894E683-7AED-444D-B7A6-D7B75137E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2347" y="16404093"/>
            <a:ext cx="28800000" cy="8548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113FBEB-027F-4194-9120-9E7B9950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347" y="30182929"/>
            <a:ext cx="28800000" cy="8548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66D242-3DD5-4E75-BCFA-2536BAC43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77491" y="12576490"/>
            <a:ext cx="31075079" cy="16386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17F46-5829-410E-8E11-C82552B189C1}"/>
              </a:ext>
            </a:extLst>
          </p:cNvPr>
          <p:cNvSpPr txBox="1"/>
          <p:nvPr/>
        </p:nvSpPr>
        <p:spPr>
          <a:xfrm>
            <a:off x="914400" y="6727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ㅣ학과명ㅣ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5ED26-E9BE-4CEE-810B-8773DB6282ED}"/>
              </a:ext>
            </a:extLst>
          </p:cNvPr>
          <p:cNvSpPr txBox="1"/>
          <p:nvPr/>
        </p:nvSpPr>
        <p:spPr>
          <a:xfrm>
            <a:off x="8193626" y="6727265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ㅣ지도교수ㅣ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809F5-9669-4B7A-9967-139B075F6443}"/>
              </a:ext>
            </a:extLst>
          </p:cNvPr>
          <p:cNvSpPr txBox="1"/>
          <p:nvPr/>
        </p:nvSpPr>
        <p:spPr>
          <a:xfrm>
            <a:off x="14147923" y="6727265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ㅣ참여학생ㅣ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6E5C7252-279B-4F83-BA45-046FE8979385}"/>
              </a:ext>
            </a:extLst>
          </p:cNvPr>
          <p:cNvSpPr txBox="1">
            <a:spLocks/>
          </p:cNvSpPr>
          <p:nvPr/>
        </p:nvSpPr>
        <p:spPr>
          <a:xfrm>
            <a:off x="17006472" y="17628177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아키텍처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98758"/>
            <a:ext cx="4772438" cy="1499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2439" y="41677085"/>
            <a:ext cx="5554902" cy="1509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95726"/>
            <a:ext cx="31484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학년도 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학기 의료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공학과 성과 전시회</a:t>
            </a:r>
          </a:p>
        </p:txBody>
      </p:sp>
      <p:sp>
        <p:nvSpPr>
          <p:cNvPr id="25" name="사각형: 둥근 모서리 57">
            <a:extLst>
              <a:ext uri="{FF2B5EF4-FFF2-40B4-BE49-F238E27FC236}">
                <a16:creationId xmlns:a16="http://schemas.microsoft.com/office/drawing/2014/main" id="{69D3747D-EBC4-F8AE-809B-1DB8DC78948E}"/>
              </a:ext>
            </a:extLst>
          </p:cNvPr>
          <p:cNvSpPr/>
          <p:nvPr/>
        </p:nvSpPr>
        <p:spPr>
          <a:xfrm>
            <a:off x="3712095" y="18825327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EMR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수집을 통한 환자 의무기록 실시간 열람 </a:t>
            </a:r>
          </a:p>
        </p:txBody>
      </p:sp>
      <p:sp>
        <p:nvSpPr>
          <p:cNvPr id="28" name="사각형: 둥근 모서리 58">
            <a:extLst>
              <a:ext uri="{FF2B5EF4-FFF2-40B4-BE49-F238E27FC236}">
                <a16:creationId xmlns:a16="http://schemas.microsoft.com/office/drawing/2014/main" id="{62E97417-4772-4306-872C-1E0A4EE093B2}"/>
              </a:ext>
            </a:extLst>
          </p:cNvPr>
          <p:cNvSpPr/>
          <p:nvPr/>
        </p:nvSpPr>
        <p:spPr>
          <a:xfrm>
            <a:off x="3741116" y="22316436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담당환자 관리 일정 저장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등 </a:t>
            </a:r>
            <a:r>
              <a:rPr lang="ko-KR" altLang="en-US" sz="2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인수인계의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디지털화 </a:t>
            </a:r>
          </a:p>
        </p:txBody>
      </p:sp>
      <p:sp>
        <p:nvSpPr>
          <p:cNvPr id="29" name="사각형: 둥근 모서리 165">
            <a:extLst>
              <a:ext uri="{FF2B5EF4-FFF2-40B4-BE49-F238E27FC236}">
                <a16:creationId xmlns:a16="http://schemas.microsoft.com/office/drawing/2014/main" id="{CC80C715-B58D-BD32-FB5D-B65C9D2F75B1}"/>
              </a:ext>
            </a:extLst>
          </p:cNvPr>
          <p:cNvSpPr/>
          <p:nvPr/>
        </p:nvSpPr>
        <p:spPr>
          <a:xfrm>
            <a:off x="3708523" y="19989030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환자와 의약품의 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QR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통한 투약관리</a:t>
            </a:r>
          </a:p>
        </p:txBody>
      </p:sp>
      <p:sp>
        <p:nvSpPr>
          <p:cNvPr id="30" name="사각형: 둥근 모서리 165">
            <a:extLst>
              <a:ext uri="{FF2B5EF4-FFF2-40B4-BE49-F238E27FC236}">
                <a16:creationId xmlns:a16="http://schemas.microsoft.com/office/drawing/2014/main" id="{69F2BE0D-FCC3-6AEB-5734-51822D15950A}"/>
              </a:ext>
            </a:extLst>
          </p:cNvPr>
          <p:cNvSpPr/>
          <p:nvPr/>
        </p:nvSpPr>
        <p:spPr>
          <a:xfrm>
            <a:off x="3708523" y="21152733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스케줄링 자동화를 통한 손쉬운 근무확인 및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1C109E-C4CC-EF36-FF9D-C2C0B1D88D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463" y="18359148"/>
            <a:ext cx="8582081" cy="527718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0538FCB1-42F8-FC88-F1E1-7890D51894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92242" y="17658601"/>
            <a:ext cx="527144" cy="54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DB857558-D67C-98DB-287A-6FDE09CC91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7960" y="17658601"/>
            <a:ext cx="527144" cy="54000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F2814612-7E0D-8326-3C5E-6C582E9C7A20}"/>
              </a:ext>
            </a:extLst>
          </p:cNvPr>
          <p:cNvSpPr txBox="1">
            <a:spLocks/>
          </p:cNvSpPr>
          <p:nvPr/>
        </p:nvSpPr>
        <p:spPr>
          <a:xfrm>
            <a:off x="1933206" y="17628177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주요 기능</a:t>
            </a: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41F75B8-0562-B68F-5721-258DA34ADD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281874" y="24132292"/>
            <a:ext cx="527144" cy="540000"/>
          </a:xfrm>
          <a:prstGeom prst="rect">
            <a:avLst/>
          </a:prstGeom>
        </p:spPr>
      </p:pic>
      <p:sp>
        <p:nvSpPr>
          <p:cNvPr id="39" name="부제목 2">
            <a:extLst>
              <a:ext uri="{FF2B5EF4-FFF2-40B4-BE49-F238E27FC236}">
                <a16:creationId xmlns:a16="http://schemas.microsoft.com/office/drawing/2014/main" id="{4AC1D44D-5143-DDFA-850E-E6270C7F430A}"/>
              </a:ext>
            </a:extLst>
          </p:cNvPr>
          <p:cNvSpPr txBox="1">
            <a:spLocks/>
          </p:cNvSpPr>
          <p:nvPr/>
        </p:nvSpPr>
        <p:spPr>
          <a:xfrm>
            <a:off x="16926771" y="24101868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사용자 </a:t>
            </a:r>
            <a:r>
              <a:rPr lang="en-US" altLang="ko-KR" sz="3600" dirty="0"/>
              <a:t>UI</a:t>
            </a:r>
            <a:endParaRPr lang="ko-KR" altLang="en-US" sz="3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09CDDE-1F72-0CC2-B3BF-386FF7A66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62" y="24558150"/>
            <a:ext cx="10822512" cy="549616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968DC97C-AFCB-6685-5D6B-87DC66DCEE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6948" y="24132292"/>
            <a:ext cx="527144" cy="540000"/>
          </a:xfrm>
          <a:prstGeom prst="rect">
            <a:avLst/>
          </a:prstGeom>
        </p:spPr>
      </p:pic>
      <p:sp>
        <p:nvSpPr>
          <p:cNvPr id="46" name="부제목 2">
            <a:extLst>
              <a:ext uri="{FF2B5EF4-FFF2-40B4-BE49-F238E27FC236}">
                <a16:creationId xmlns:a16="http://schemas.microsoft.com/office/drawing/2014/main" id="{1249BB54-7755-D827-0764-72B4B41C343D}"/>
              </a:ext>
            </a:extLst>
          </p:cNvPr>
          <p:cNvSpPr txBox="1">
            <a:spLocks/>
          </p:cNvSpPr>
          <p:nvPr/>
        </p:nvSpPr>
        <p:spPr>
          <a:xfrm>
            <a:off x="1921844" y="24101868"/>
            <a:ext cx="5420249" cy="854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클래스 다이어그램</a:t>
            </a:r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7957800" y="24945416"/>
            <a:ext cx="10558344" cy="4882397"/>
            <a:chOff x="18517078" y="24289638"/>
            <a:chExt cx="9999066" cy="4623775"/>
          </a:xfrm>
        </p:grpSpPr>
        <p:grpSp>
          <p:nvGrpSpPr>
            <p:cNvPr id="5" name="그룹 4"/>
            <p:cNvGrpSpPr>
              <a:grpSpLocks noChangeAspect="1"/>
            </p:cNvGrpSpPr>
            <p:nvPr/>
          </p:nvGrpSpPr>
          <p:grpSpPr>
            <a:xfrm>
              <a:off x="18517078" y="24289638"/>
              <a:ext cx="9999066" cy="4055276"/>
              <a:chOff x="18405086" y="24253480"/>
              <a:chExt cx="10709719" cy="4343492"/>
            </a:xfrm>
          </p:grpSpPr>
          <p:grpSp>
            <p:nvGrpSpPr>
              <p:cNvPr id="81" name="그룹 80"/>
              <p:cNvGrpSpPr>
                <a:grpSpLocks noChangeAspect="1"/>
              </p:cNvGrpSpPr>
              <p:nvPr/>
            </p:nvGrpSpPr>
            <p:grpSpPr>
              <a:xfrm>
                <a:off x="21259079" y="24254376"/>
                <a:ext cx="2147755" cy="4341700"/>
                <a:chOff x="486772" y="372410"/>
                <a:chExt cx="2362321" cy="4775445"/>
              </a:xfrm>
            </p:grpSpPr>
            <p:pic>
              <p:nvPicPr>
                <p:cNvPr id="91" name="그림 90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772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 rotWithShape="1"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814"/>
                <a:stretch/>
              </p:blipFill>
              <p:spPr>
                <a:xfrm>
                  <a:off x="575738" y="658161"/>
                  <a:ext cx="2176474" cy="3452822"/>
                </a:xfrm>
                <a:prstGeom prst="roundRect">
                  <a:avLst>
                    <a:gd name="adj" fmla="val 2853"/>
                  </a:avLst>
                </a:prstGeom>
              </p:spPr>
            </p:pic>
          </p:grpSp>
          <p:grpSp>
            <p:nvGrpSpPr>
              <p:cNvPr id="82" name="그룹 81"/>
              <p:cNvGrpSpPr>
                <a:grpSpLocks noChangeAspect="1"/>
              </p:cNvGrpSpPr>
              <p:nvPr/>
            </p:nvGrpSpPr>
            <p:grpSpPr>
              <a:xfrm>
                <a:off x="26967050" y="24254376"/>
                <a:ext cx="2147755" cy="4341700"/>
                <a:chOff x="3797239" y="372410"/>
                <a:chExt cx="2362321" cy="4775445"/>
              </a:xfrm>
            </p:grpSpPr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239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90" name="그림 89"/>
                <p:cNvPicPr>
                  <a:picLocks noChangeAspect="1"/>
                </p:cNvPicPr>
                <p:nvPr/>
              </p:nvPicPr>
              <p:blipFill>
                <a:blip r:embed="rId1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733" y="664632"/>
                  <a:ext cx="2196000" cy="3659999"/>
                </a:xfrm>
                <a:prstGeom prst="roundRect">
                  <a:avLst>
                    <a:gd name="adj" fmla="val 2410"/>
                  </a:avLst>
                </a:prstGeom>
              </p:spPr>
            </p:pic>
          </p:grpSp>
          <p:grpSp>
            <p:nvGrpSpPr>
              <p:cNvPr id="83" name="그룹 82"/>
              <p:cNvGrpSpPr>
                <a:grpSpLocks noChangeAspect="1"/>
              </p:cNvGrpSpPr>
              <p:nvPr/>
            </p:nvGrpSpPr>
            <p:grpSpPr>
              <a:xfrm>
                <a:off x="18405086" y="24254376"/>
                <a:ext cx="2148198" cy="4342596"/>
                <a:chOff x="5515972" y="372410"/>
                <a:chExt cx="2362321" cy="4775445"/>
              </a:xfrm>
            </p:grpSpPr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5972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b="32104"/>
                <a:stretch/>
              </p:blipFill>
              <p:spPr>
                <a:xfrm>
                  <a:off x="5589650" y="656165"/>
                  <a:ext cx="2196000" cy="3645225"/>
                </a:xfrm>
                <a:prstGeom prst="roundRect">
                  <a:avLst>
                    <a:gd name="adj" fmla="val 3013"/>
                  </a:avLst>
                </a:prstGeom>
              </p:spPr>
            </p:pic>
          </p:grpSp>
          <p:grpSp>
            <p:nvGrpSpPr>
              <p:cNvPr id="84" name="그룹 83"/>
              <p:cNvGrpSpPr/>
              <p:nvPr/>
            </p:nvGrpSpPr>
            <p:grpSpPr>
              <a:xfrm>
                <a:off x="24112629" y="24253480"/>
                <a:ext cx="2148626" cy="4342596"/>
                <a:chOff x="8072905" y="372410"/>
                <a:chExt cx="2362321" cy="4775445"/>
              </a:xfrm>
            </p:grpSpPr>
            <p:pic>
              <p:nvPicPr>
                <p:cNvPr id="85" name="그림 84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2905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t="9070" b="4723"/>
                <a:stretch/>
              </p:blipFill>
              <p:spPr>
                <a:xfrm>
                  <a:off x="8144636" y="656165"/>
                  <a:ext cx="2218858" cy="4144435"/>
                </a:xfrm>
                <a:prstGeom prst="roundRect">
                  <a:avLst>
                    <a:gd name="adj" fmla="val 2930"/>
                  </a:avLst>
                </a:prstGeom>
              </p:spPr>
            </p:pic>
          </p:grpSp>
        </p:grpSp>
        <p:sp>
          <p:nvSpPr>
            <p:cNvPr id="11" name="TextBox 10"/>
            <p:cNvSpPr txBox="1"/>
            <p:nvPr/>
          </p:nvSpPr>
          <p:spPr>
            <a:xfrm>
              <a:off x="18725209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smtClean="0">
                  <a:latin typeface="+mj-ea"/>
                  <a:ea typeface="+mj-ea"/>
                </a:rPr>
                <a:t>인수인계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1627755" y="28513303"/>
              <a:ext cx="1106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&lt;EMR&gt;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4059278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err="1" smtClean="0">
                  <a:latin typeface="+mj-ea"/>
                  <a:ea typeface="+mj-ea"/>
                </a:rPr>
                <a:t>투약관리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6721622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smtClean="0">
                  <a:latin typeface="+mj-ea"/>
                  <a:ea typeface="+mj-ea"/>
                </a:rPr>
                <a:t>스케줄러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42718" y="31366925"/>
            <a:ext cx="30871155" cy="8863965"/>
            <a:chOff x="2947885" y="30529330"/>
            <a:chExt cx="30871155" cy="886396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62DEC44-F8B2-A372-4767-866637D243D2}"/>
                </a:ext>
              </a:extLst>
            </p:cNvPr>
            <p:cNvSpPr/>
            <p:nvPr/>
          </p:nvSpPr>
          <p:spPr>
            <a:xfrm>
              <a:off x="4846886" y="30529330"/>
              <a:ext cx="28972154" cy="886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 </a:t>
              </a:r>
              <a:r>
                <a:rPr lang="ko-KR" altLang="en-US" sz="3200" dirty="0" smtClean="0">
                  <a:latin typeface="+mj-lt"/>
                </a:rPr>
                <a:t>✔ 누락 </a:t>
              </a:r>
              <a:r>
                <a:rPr lang="ko-KR" altLang="en-US" sz="3200" dirty="0">
                  <a:latin typeface="+mj-lt"/>
                </a:rPr>
                <a:t>없는 인수인계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인수인계 사항 발생 시 앱을 통해 작성 및 공유하여 누락 방지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</a:t>
              </a:r>
              <a:r>
                <a:rPr lang="en-US" altLang="ko-KR" sz="3200" dirty="0" smtClean="0"/>
                <a:t>EMR(</a:t>
              </a:r>
              <a:r>
                <a:rPr lang="ko-KR" altLang="en-US" sz="3200" dirty="0" smtClean="0"/>
                <a:t>전자의무기록</a:t>
              </a:r>
              <a:r>
                <a:rPr lang="en-US" altLang="ko-KR" sz="3200" dirty="0" smtClean="0"/>
                <a:t>) </a:t>
              </a:r>
              <a:r>
                <a:rPr lang="ko-KR" altLang="en-US" sz="3200" dirty="0"/>
                <a:t>모바일화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원내 컴퓨터에서만 확인 가능한 담당 환자 </a:t>
              </a:r>
              <a:r>
                <a:rPr lang="en-US" altLang="ko-KR" sz="3200" dirty="0" smtClean="0">
                  <a:latin typeface="+mj-lt"/>
                </a:rPr>
                <a:t>EMR(</a:t>
              </a:r>
              <a:r>
                <a:rPr lang="ko-KR" altLang="en-US" sz="3200" dirty="0" smtClean="0">
                  <a:latin typeface="+mj-lt"/>
                </a:rPr>
                <a:t>전자의무기록</a:t>
              </a:r>
              <a:r>
                <a:rPr lang="en-US" altLang="ko-KR" sz="3200" dirty="0" smtClean="0">
                  <a:latin typeface="+mj-lt"/>
                </a:rPr>
                <a:t>)</a:t>
              </a:r>
              <a:r>
                <a:rPr lang="ko-KR" altLang="en-US" sz="3200" dirty="0" smtClean="0">
                  <a:latin typeface="+mj-lt"/>
                </a:rPr>
                <a:t>을 </a:t>
              </a:r>
              <a:r>
                <a:rPr lang="ko-KR" altLang="en-US" sz="3200" dirty="0">
                  <a:latin typeface="+mj-lt"/>
                </a:rPr>
                <a:t>모바일화 하여 접근성 향상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정확한 </a:t>
              </a:r>
              <a:r>
                <a:rPr lang="ko-KR" altLang="en-US" sz="3200" dirty="0"/>
                <a:t>투약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dirty="0">
                  <a:latin typeface="+mj-lt"/>
                </a:rPr>
                <a:t>QR </a:t>
              </a:r>
              <a:r>
                <a:rPr lang="ko-KR" altLang="en-US" sz="3200" dirty="0">
                  <a:latin typeface="+mj-lt"/>
                </a:rPr>
                <a:t>코드를 통한 투약 전 확인 과정을 일부 디지털화 하여 </a:t>
              </a:r>
              <a:endParaRPr lang="en-US" altLang="ko-KR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dirty="0">
                  <a:latin typeface="+mj-lt"/>
                </a:rPr>
                <a:t>5Rignt(</a:t>
              </a:r>
              <a:r>
                <a:rPr lang="ko-KR" altLang="en-US" sz="3200" dirty="0">
                  <a:latin typeface="+mj-lt"/>
                </a:rPr>
                <a:t>정확한 대상</a:t>
              </a:r>
              <a:r>
                <a:rPr lang="en-US" altLang="ko-KR" sz="3200" dirty="0">
                  <a:latin typeface="+mj-lt"/>
                </a:rPr>
                <a:t>,</a:t>
              </a:r>
              <a:r>
                <a:rPr lang="ko-KR" altLang="en-US" sz="3200" dirty="0">
                  <a:latin typeface="+mj-lt"/>
                </a:rPr>
                <a:t> 약품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용량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경로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시간</a:t>
              </a:r>
              <a:r>
                <a:rPr lang="en-US" altLang="ko-KR" sz="3200" dirty="0">
                  <a:latin typeface="+mj-lt"/>
                </a:rPr>
                <a:t>) </a:t>
              </a:r>
              <a:r>
                <a:rPr lang="ko-KR" altLang="en-US" sz="3200" dirty="0">
                  <a:latin typeface="+mj-lt"/>
                </a:rPr>
                <a:t>를 준수하고 정확한 투약을 보조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공정한 </a:t>
              </a:r>
              <a:r>
                <a:rPr lang="ko-KR" altLang="en-US" sz="3200" dirty="0"/>
                <a:t>자동화 스케줄링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공정한 알고리즘에 따른 자동화 스케줄링으로 원내 불화 방지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수간호사의 스케줄링 업무 부담 감소</a:t>
              </a:r>
              <a:r>
                <a:rPr lang="en-US" altLang="ko-KR" sz="3200" dirty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3200" dirty="0">
                <a:latin typeface="+mj-lt"/>
              </a:endParaRPr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947885" y="30714409"/>
              <a:ext cx="1586462" cy="7799155"/>
              <a:chOff x="2214431" y="30707245"/>
              <a:chExt cx="2078885" cy="10219942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8AACBA6D-6A4E-83C3-1381-31455AEF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219" y="36401052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B349BD12-1E00-C446-2A7C-B21F06570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4788" y="39127187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73A249A3-0D73-DFFB-039C-B4E7411F3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3316" y="3070724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CEC66D5-01EE-A278-77FF-DBA48457B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4431" y="33433380"/>
                <a:ext cx="2041537" cy="2041537"/>
              </a:xfrm>
              <a:prstGeom prst="rect">
                <a:avLst/>
              </a:prstGeom>
            </p:spPr>
          </p:pic>
        </p:grpSp>
      </p:grpSp>
      <p:sp>
        <p:nvSpPr>
          <p:cNvPr id="134" name="Google Shape;291;p17">
            <a:extLst>
              <a:ext uri="{FF2B5EF4-FFF2-40B4-BE49-F238E27FC236}">
                <a16:creationId xmlns:a16="http://schemas.microsoft.com/office/drawing/2014/main" id="{EAF397DB-8FEE-16C6-8265-216DD0F64A16}"/>
              </a:ext>
            </a:extLst>
          </p:cNvPr>
          <p:cNvSpPr txBox="1"/>
          <p:nvPr/>
        </p:nvSpPr>
        <p:spPr>
          <a:xfrm>
            <a:off x="2123726" y="9075783"/>
            <a:ext cx="12139800" cy="53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Problem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간호사의 업무 중 인수인계 누락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왜곡 발생 문제와 환자 정보의 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  분산에 따른 업무 파악 고충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Why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인수인계 교육 및 정리 형식에서의 </a:t>
            </a:r>
            <a:r>
              <a:rPr lang="ko-KR" altLang="en-US" sz="2800" dirty="0" err="1">
                <a:latin typeface="+mn-ea"/>
              </a:rPr>
              <a:t>표준치짐</a:t>
            </a:r>
            <a:r>
              <a:rPr lang="ko-KR" altLang="en-US" sz="2800" dirty="0">
                <a:latin typeface="+mn-ea"/>
              </a:rPr>
              <a:t> 부재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담당 환자정보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인수인계 업무 기억의 불확실성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교대 근무 시 배정 및 업무 </a:t>
            </a:r>
            <a:r>
              <a:rPr lang="ko-KR" altLang="en-US" sz="2800" dirty="0" err="1">
                <a:latin typeface="+mn-ea"/>
              </a:rPr>
              <a:t>불편성과</a:t>
            </a:r>
            <a:r>
              <a:rPr lang="ko-KR" altLang="en-US" sz="2800" dirty="0">
                <a:latin typeface="+mn-ea"/>
              </a:rPr>
              <a:t> 비효율성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What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간호사를 위한 어플리케이션 서비스 제공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How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인수인계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 err="1">
                <a:latin typeface="+mn-ea"/>
              </a:rPr>
              <a:t>클라우드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EMR, </a:t>
            </a:r>
            <a:r>
              <a:rPr lang="ko-KR" altLang="en-US" sz="2800" dirty="0" err="1">
                <a:latin typeface="+mn-ea"/>
              </a:rPr>
              <a:t>투약관리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근무 스케줄러 기능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35" name="사각형: 둥근 모서리 30">
            <a:extLst>
              <a:ext uri="{FF2B5EF4-FFF2-40B4-BE49-F238E27FC236}">
                <a16:creationId xmlns:a16="http://schemas.microsoft.com/office/drawing/2014/main" id="{89BC6A9E-2EF7-F28B-3393-C48DACBDAD80}"/>
              </a:ext>
            </a:extLst>
          </p:cNvPr>
          <p:cNvSpPr/>
          <p:nvPr/>
        </p:nvSpPr>
        <p:spPr>
          <a:xfrm>
            <a:off x="1312347" y="9051085"/>
            <a:ext cx="14040659" cy="7105497"/>
          </a:xfrm>
          <a:prstGeom prst="roundRect">
            <a:avLst>
              <a:gd name="adj" fmla="val 289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39" name="그룹 138"/>
          <p:cNvGrpSpPr/>
          <p:nvPr/>
        </p:nvGrpSpPr>
        <p:grpSpPr>
          <a:xfrm>
            <a:off x="15570200" y="9071655"/>
            <a:ext cx="14413615" cy="7154901"/>
            <a:chOff x="14872274" y="9051085"/>
            <a:chExt cx="13191053" cy="7154901"/>
          </a:xfrm>
        </p:grpSpPr>
        <p:sp>
          <p:nvSpPr>
            <p:cNvPr id="131" name="Google Shape;291;p17">
              <a:extLst>
                <a:ext uri="{FF2B5EF4-FFF2-40B4-BE49-F238E27FC236}">
                  <a16:creationId xmlns:a16="http://schemas.microsoft.com/office/drawing/2014/main" id="{EAF397DB-8FEE-16C6-8265-216DD0F64A16}"/>
                </a:ext>
              </a:extLst>
            </p:cNvPr>
            <p:cNvSpPr txBox="1"/>
            <p:nvPr/>
          </p:nvSpPr>
          <p:spPr>
            <a:xfrm>
              <a:off x="15484564" y="9088679"/>
              <a:ext cx="12139800" cy="7117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확실하고 정확한 정보 제공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400"/>
              </a:pPr>
              <a:endParaRPr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000"/>
              </a:pP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병원 의무기록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시스템과 연동해 환자의 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EMR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정보를 정확하게 제공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400"/>
              </a:pPr>
              <a:endParaRPr lang="en-US" altLang="ko-KR" sz="16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정보의 접근성 증진</a:t>
              </a:r>
              <a:endParaRPr lang="ko-KR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앱 서비스 이용 시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정보의 접근성 증진 및 클라우드 모바일 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플랫폼 활성화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endParaRPr lang="en-US" altLang="ko-KR" sz="11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업무 분배의 공정성 제고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 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스케줄링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의무기록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확인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인수인계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투약관리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</a:t>
              </a: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등 환자 정보의 </a:t>
              </a:r>
              <a:endParaRPr lang="en-US" altLang="ko-KR" sz="2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  분산에 </a:t>
              </a:r>
              <a:r>
                <a:rPr lang="ko-KR" altLang="en-US" sz="2800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따</a:t>
              </a: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른 업무 파악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000"/>
              </a:pPr>
              <a:endParaRPr lang="en-US" altLang="ko-KR" sz="16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간호사의 편의성 증진</a:t>
              </a:r>
              <a:endParaRPr lang="ko-KR" altLang="en-US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업무 및 일정 관리 편의성 증진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136" name="사각형: 둥근 모서리 30">
              <a:extLst>
                <a:ext uri="{FF2B5EF4-FFF2-40B4-BE49-F238E27FC236}">
                  <a16:creationId xmlns:a16="http://schemas.microsoft.com/office/drawing/2014/main" id="{89BC6A9E-2EF7-F28B-3393-C48DACBDAD80}"/>
                </a:ext>
              </a:extLst>
            </p:cNvPr>
            <p:cNvSpPr/>
            <p:nvPr/>
          </p:nvSpPr>
          <p:spPr>
            <a:xfrm>
              <a:off x="14872274" y="9051085"/>
              <a:ext cx="13191053" cy="7105497"/>
            </a:xfrm>
            <a:prstGeom prst="roundRect">
              <a:avLst>
                <a:gd name="adj" fmla="val 289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2412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316</Words>
  <Application>Microsoft Office PowerPoint</Application>
  <PresentationFormat>사용자 지정</PresentationFormat>
  <Paragraphs>57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HY견고딕</vt:lpstr>
      <vt:lpstr>맑은 고딕</vt:lpstr>
      <vt:lpstr>Arial</vt:lpstr>
      <vt:lpstr>Calibri</vt:lpstr>
      <vt:lpstr>Calibri Light</vt:lpstr>
      <vt:lpstr>Office 테마</vt:lpstr>
      <vt:lpstr>NFU2.0 (Nurse For U) 전자의무기록 기반 간호사 업무 보조 애플리케이션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 제목 입력</dc:title>
  <dc:creator>박 지현</dc:creator>
  <cp:lastModifiedBy>권익현</cp:lastModifiedBy>
  <cp:revision>19</cp:revision>
  <dcterms:created xsi:type="dcterms:W3CDTF">2021-10-28T07:04:40Z</dcterms:created>
  <dcterms:modified xsi:type="dcterms:W3CDTF">2022-06-20T06:49:54Z</dcterms:modified>
</cp:coreProperties>
</file>